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va Sans" panose="020B0604020202020204" charset="0"/>
      <p:regular r:id="rId25"/>
    </p:embeddedFont>
    <p:embeddedFont>
      <p:font typeface="Canva Sans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A4FCC2-E2BC-4190-B1E7-B6EACCA51D43}">
          <p14:sldIdLst>
            <p14:sldId id="256"/>
            <p14:sldId id="257"/>
            <p14:sldId id="258"/>
          </p14:sldIdLst>
        </p14:section>
        <p14:section name="Untitled Section" id="{5E4B2843-2E2E-4913-ADA4-8078B7F0C3EA}">
          <p14:sldIdLst>
            <p14:sldId id="259"/>
            <p14:sldId id="276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310"/>
    <a:srgbClr val="FFB700"/>
    <a:srgbClr val="FFCD2D"/>
    <a:srgbClr val="162174"/>
    <a:srgbClr val="2233B5"/>
    <a:srgbClr val="FFFA12"/>
    <a:srgbClr val="C3C30F"/>
    <a:srgbClr val="D2A000"/>
    <a:srgbClr val="DBF96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calschool-3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24600" y="2360611"/>
            <a:ext cx="5327872" cy="5068889"/>
          </a:xfrm>
          <a:custGeom>
            <a:avLst/>
            <a:gdLst/>
            <a:ahLst/>
            <a:cxnLst/>
            <a:rect l="l" t="t" r="r" b="b"/>
            <a:pathLst>
              <a:path w="5327872" h="5345114">
                <a:moveTo>
                  <a:pt x="0" y="0"/>
                </a:moveTo>
                <a:lnTo>
                  <a:pt x="5327872" y="0"/>
                </a:lnTo>
                <a:lnTo>
                  <a:pt x="5327872" y="5345114"/>
                </a:lnTo>
                <a:lnTo>
                  <a:pt x="0" y="5345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71800" y="1479534"/>
            <a:ext cx="13120453" cy="7160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6"/>
              </a:lnSpc>
            </a:pPr>
            <a:r>
              <a:rPr lang="en-US" sz="4218" b="1" err="1">
                <a:solidFill>
                  <a:srgbClr val="FF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ისტორია</a:t>
            </a:r>
            <a:r>
              <a:rPr lang="en-US" sz="4218" b="1">
                <a:solidFill>
                  <a:srgbClr val="FF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4218" b="1" err="1">
                <a:solidFill>
                  <a:srgbClr val="FF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რომელიც</a:t>
            </a:r>
            <a:r>
              <a:rPr lang="en-US" sz="4218" b="1">
                <a:solidFill>
                  <a:srgbClr val="FF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18" b="1" err="1">
                <a:solidFill>
                  <a:srgbClr val="FF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საუკუნეს</a:t>
            </a:r>
            <a:r>
              <a:rPr lang="en-US" sz="4218" b="1">
                <a:solidFill>
                  <a:srgbClr val="FF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18" b="1" err="1">
                <a:solidFill>
                  <a:srgbClr val="FF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ითვლის</a:t>
            </a:r>
            <a:r>
              <a:rPr lang="en-US" sz="4218" b="1">
                <a:solidFill>
                  <a:srgbClr val="FF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1936" y="475606"/>
            <a:ext cx="16084128" cy="72861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0"/>
              </a:lnSpc>
              <a:spcBef>
                <a:spcPct val="0"/>
              </a:spcBef>
            </a:pPr>
            <a:r>
              <a:rPr lang="en-US" sz="4314" b="1" err="1">
                <a:solidFill>
                  <a:srgbClr val="16217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შპს</a:t>
            </a:r>
            <a:r>
              <a:rPr lang="en-US" sz="4314" b="1">
                <a:solidFill>
                  <a:srgbClr val="16217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კოლეჯი </a:t>
            </a:r>
            <a:r>
              <a:rPr lang="en-US" sz="4314" b="1" err="1">
                <a:solidFill>
                  <a:srgbClr val="16217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მესამე</a:t>
            </a:r>
            <a:r>
              <a:rPr lang="en-US" sz="4314" b="1">
                <a:solidFill>
                  <a:srgbClr val="16217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314" b="1" err="1">
                <a:solidFill>
                  <a:srgbClr val="16217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სამედიცინო</a:t>
            </a:r>
            <a:r>
              <a:rPr lang="en-US" sz="4314" b="1">
                <a:solidFill>
                  <a:srgbClr val="16217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1" y="8807466"/>
            <a:ext cx="7620000" cy="1063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sz="3063" b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📍</a:t>
            </a:r>
            <a:r>
              <a:rPr lang="en-US" sz="3063">
                <a:solidFill>
                  <a:srgbClr val="E6E6E6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63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ქ. თბილისი: რაფიელ აგლაძის 25ა | </a:t>
            </a:r>
          </a:p>
          <a:p>
            <a:pPr>
              <a:lnSpc>
                <a:spcPts val="4289"/>
              </a:lnSpc>
            </a:pPr>
            <a:r>
              <a:rPr lang="en-US" sz="3063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    </a:t>
            </a:r>
            <a:r>
              <a:rPr lang="en-US" sz="3063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📞</a:t>
            </a:r>
            <a:r>
              <a:rPr lang="en-US" sz="3063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558 14 14 36 |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49001" y="8807466"/>
            <a:ext cx="6324600" cy="118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200"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🌐 </a:t>
            </a:r>
            <a:r>
              <a:rPr lang="en-US" sz="300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medicalschool-3.edu.ge |</a:t>
            </a:r>
          </a:p>
          <a:p>
            <a:pPr algn="l">
              <a:lnSpc>
                <a:spcPts val="4759"/>
              </a:lnSpc>
            </a:pPr>
            <a:r>
              <a:rPr lang="en-US" sz="3200"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✉ </a:t>
            </a:r>
            <a:r>
              <a:rPr lang="en-US" sz="3000" u="sng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  <a:hlinkClick r:id="rId3" tooltip="mailto:medicalschool-3@mail.r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medicalschool3@</a:t>
            </a:r>
            <a:r>
              <a:rPr lang="en-US" sz="300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gmail.com </a:t>
            </a:r>
            <a:r>
              <a:rPr lang="en-US" sz="3200"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|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9F763-5CFD-4792-B019-6FAC08888345}"/>
              </a:ext>
            </a:extLst>
          </p:cNvPr>
          <p:cNvSpPr txBox="1"/>
          <p:nvPr/>
        </p:nvSpPr>
        <p:spPr>
          <a:xfrm>
            <a:off x="7048500" y="7699307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წელი</a:t>
            </a:r>
            <a:endParaRPr lang="en-US" sz="320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699" y="952500"/>
            <a:ext cx="16834651" cy="2359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10"/>
              </a:lnSpc>
              <a:spcBef>
                <a:spcPct val="0"/>
              </a:spcBef>
            </a:pPr>
            <a:r>
              <a:rPr lang="ka-GE" sz="5400" b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საექთნო განათლება</a:t>
            </a:r>
          </a:p>
          <a:p>
            <a:pPr algn="ctr">
              <a:lnSpc>
                <a:spcPts val="4710"/>
              </a:lnSpc>
              <a:spcBef>
                <a:spcPct val="0"/>
              </a:spcBef>
            </a:pPr>
            <a:endParaRPr lang="ka-GE" sz="5400" b="1">
              <a:solidFill>
                <a:srgbClr val="FFD51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710"/>
              </a:lnSpc>
              <a:spcBef>
                <a:spcPct val="0"/>
              </a:spcBef>
            </a:pPr>
            <a:r>
              <a:rPr lang="en-US" sz="3364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მისანიჭებელი კვალიფიკაცია: </a:t>
            </a:r>
          </a:p>
          <a:p>
            <a:pPr>
              <a:lnSpc>
                <a:spcPts val="4710"/>
              </a:lnSpc>
              <a:spcBef>
                <a:spcPct val="0"/>
              </a:spcBef>
            </a:pPr>
            <a:r>
              <a:rPr lang="en-US" sz="2800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უმაღლესი პროფესიული კვალიფიკაცია საექთნო საქმეში/</a:t>
            </a:r>
            <a:r>
              <a:rPr lang="ka-GE" sz="2800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Higher Vocational</a:t>
            </a:r>
            <a:r>
              <a:rPr lang="ka-GE" sz="2800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Qualification in Nursing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5156" y="4152900"/>
            <a:ext cx="16838195" cy="3023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  <a:spcBef>
                <a:spcPct val="0"/>
              </a:spcBef>
            </a:pPr>
            <a:r>
              <a:rPr lang="en-US" sz="3428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პროგრამის მოცულობა</a:t>
            </a:r>
            <a:r>
              <a:rPr lang="en-US" sz="3428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საგანმანათლებლო პროგრამა-საექთნო განათლებლის ითვალისწინებს 180 კრედიტის რაოდენობის ზოგად და პროფესიულ მოდულებს. ზოგად მოდულთა კრედიტების რაოდენობა შეადგენს 9 კრედიტს, ხოლო პროფესიული მოდულების კრედიტების რაოდენობა კი 171. საექთნო საქმეში კვალიფიკაციის მინიჭებისთვის უნდა დააგროვოს არანაკლებ 180 კრედიტი და ჩააბაროს საკვალიფიკაციო გამოცდა</a:t>
            </a:r>
            <a:r>
              <a:rPr lang="ka-GE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endParaRPr lang="en-US" sz="280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1" y="952500"/>
            <a:ext cx="16043522" cy="9086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მოდულები კლასიფიცირებულია შემდეგნაირად: 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endParaRPr lang="en-US" sz="3200" b="1">
              <a:solidFill>
                <a:srgbClr val="FFD51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231"/>
              </a:lnSpc>
              <a:spcBef>
                <a:spcPct val="0"/>
              </a:spcBef>
            </a:pPr>
            <a:r>
              <a:rPr lang="en-US" sz="302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● ზოგადი მოდულები - 9 კრედიტი</a:t>
            </a:r>
          </a:p>
          <a:p>
            <a:pPr algn="just">
              <a:lnSpc>
                <a:spcPts val="4231"/>
              </a:lnSpc>
              <a:spcBef>
                <a:spcPct val="0"/>
              </a:spcBef>
            </a:pPr>
            <a:r>
              <a:rPr lang="en-US" sz="302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● თეორიული სწავლება საბაზო მეცნიერებები - 24 კრედიტი</a:t>
            </a:r>
          </a:p>
          <a:p>
            <a:pPr algn="just">
              <a:lnSpc>
                <a:spcPts val="4231"/>
              </a:lnSpc>
              <a:spcBef>
                <a:spcPct val="0"/>
              </a:spcBef>
            </a:pPr>
            <a:r>
              <a:rPr lang="en-US" sz="302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● თეორიული სწავლება საექთნო საქმე - 45კრედიტი</a:t>
            </a:r>
          </a:p>
          <a:p>
            <a:pPr algn="just">
              <a:lnSpc>
                <a:spcPts val="4231"/>
              </a:lnSpc>
              <a:spcBef>
                <a:spcPct val="0"/>
              </a:spcBef>
            </a:pPr>
            <a:r>
              <a:rPr lang="en-US" sz="302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● თეორიული სწავლება სოციალური მეცნიერებები - 6 კრედიტი</a:t>
            </a:r>
          </a:p>
          <a:p>
            <a:pPr algn="just">
              <a:lnSpc>
                <a:spcPts val="4231"/>
              </a:lnSpc>
              <a:spcBef>
                <a:spcPct val="0"/>
              </a:spcBef>
            </a:pPr>
            <a:r>
              <a:rPr lang="en-US" sz="302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● პრაქტიკული სწავლება - 6 კრედიტი</a:t>
            </a:r>
          </a:p>
          <a:p>
            <a:pPr algn="just">
              <a:lnSpc>
                <a:spcPts val="4231"/>
              </a:lnSpc>
              <a:spcBef>
                <a:spcPct val="0"/>
              </a:spcBef>
            </a:pPr>
            <a:r>
              <a:rPr lang="en-US" sz="302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● კლინიკური სწავლება -90 კრედიტი</a:t>
            </a:r>
          </a:p>
          <a:p>
            <a:pPr algn="just">
              <a:lnSpc>
                <a:spcPts val="4231"/>
              </a:lnSpc>
              <a:spcBef>
                <a:spcPct val="0"/>
              </a:spcBef>
            </a:pPr>
            <a:r>
              <a:rPr lang="en-US" sz="3022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პროგრამაზე დაშვების წინაპირობა:</a:t>
            </a:r>
          </a:p>
          <a:p>
            <a:pPr algn="just">
              <a:lnSpc>
                <a:spcPts val="4231"/>
              </a:lnSpc>
              <a:spcBef>
                <a:spcPct val="0"/>
              </a:spcBef>
            </a:pPr>
            <a:r>
              <a:rPr lang="en-US" sz="302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სრული ზოგადი განათლება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პროგრამის მიზანი</a:t>
            </a:r>
            <a:r>
              <a:rPr lang="en-US" sz="3200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: 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უზრუნველყოს ადგილობრივ და საერთაშორისო ბაზარზე კონკურენტუნარიანი, ზოგად მოვლაზე პასუხისმგებელი ექთანი. 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723900"/>
            <a:ext cx="14706600" cy="8180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endParaRPr lang="en-US" sz="3200" b="1">
              <a:solidFill>
                <a:srgbClr val="ECB31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3200" b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სწავლის შედეგი: </a:t>
            </a:r>
          </a:p>
          <a:p>
            <a:pPr algn="just">
              <a:lnSpc>
                <a:spcPts val="4007"/>
              </a:lnSpc>
              <a:spcBef>
                <a:spcPct val="0"/>
              </a:spcBef>
            </a:pPr>
            <a:endParaRPr lang="en-US" sz="2862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62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კურსდამთავრებულს შეუძლია:</a:t>
            </a:r>
            <a:endParaRPr lang="ka-GE" sz="2862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007"/>
              </a:lnSpc>
              <a:spcBef>
                <a:spcPct val="0"/>
              </a:spcBef>
            </a:pPr>
            <a:endParaRPr lang="en-US" sz="2862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1. შეაფასოს პაციენტის ჯანმრთელობის მდგომარეობა;</a:t>
            </a: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2. განახორციელოს თერაპიული პაციენტის საექთნო მართვა;</a:t>
            </a: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3. განახორციელოს ქირურგიული პაციენტის საექთნო მართვა;</a:t>
            </a: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4. განახორციელოს გადაუდებელი პაციენტის საექთნო მართვა;</a:t>
            </a: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5. განახორციელოს კრიტიკულ მდგომარეობაში მყოფი პაციენტის საექთნო მართვა;</a:t>
            </a: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6. განახორციელოს პერიოპერაციული პაციენტის საექთნო მართვა;</a:t>
            </a: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7. განახორციელოს სამეანო და გინეკოლოგიური პაციენტის საექთნო მართვა;</a:t>
            </a: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8. განახორციელოს პედიატრიული პაციენტის საექთნო მართვა;</a:t>
            </a: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9. განახორციელოს და უზრუნველყოს შინმოვლის მომსახურების გაწევა;</a:t>
            </a: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10. განახორციელოს და უზრუნველყოს გერიატრიული პაციენტის საექთნო მართვა;</a:t>
            </a:r>
          </a:p>
          <a:p>
            <a:pPr algn="just"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11. დაგეგმოს და განახორციელოს საკუთარი პრაქტიკისადა მოვლის ხარისხის შეფასება</a:t>
            </a:r>
            <a:r>
              <a:rPr lang="ka-GE" sz="286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862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7635" y="1104900"/>
            <a:ext cx="16945965" cy="697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0"/>
              </a:lnSpc>
              <a:spcBef>
                <a:spcPct val="0"/>
              </a:spcBef>
            </a:pP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დასაქმების სფეროები</a:t>
            </a:r>
            <a:r>
              <a:rPr lang="ka-GE" sz="3007" b="1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ka-GE" sz="3007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</a:t>
            </a:r>
            <a:r>
              <a:rPr lang="en-US" sz="3007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საექთნო საქმეში ასოცირებული ხარისხის მფლობელს შეუძლია დასაქმდეს ჯანდაცვის სფეროში, სხვადასხვა პროფილის სამედიცინო დაწესებულებებში, შინმოვლის სფეროში, სხვა ტიპის ორგანიზაციებში, რომლებიც საჭიროებს საექთნო მომსახურებას.</a:t>
            </a:r>
          </a:p>
          <a:p>
            <a:pPr algn="just">
              <a:lnSpc>
                <a:spcPts val="4210"/>
              </a:lnSpc>
              <a:spcBef>
                <a:spcPct val="0"/>
              </a:spcBef>
            </a:pPr>
            <a:endParaRPr lang="en-US" sz="3007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4210"/>
              </a:lnSpc>
              <a:spcBef>
                <a:spcPct val="0"/>
              </a:spcBef>
            </a:pP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სწავლების ხანგრძლივობა</a:t>
            </a:r>
            <a:endParaRPr lang="ka-GE" sz="3200" b="1">
              <a:solidFill>
                <a:srgbClr val="FFCD2D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4210"/>
              </a:lnSpc>
              <a:spcBef>
                <a:spcPct val="0"/>
              </a:spcBef>
            </a:pPr>
            <a:r>
              <a:rPr lang="ka-GE" sz="3200" b="1">
                <a:solidFill>
                  <a:srgbClr val="FFCD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07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იმ პირებისთვის, რომელთაც არ უდასტურდებათ ქართული ენის კომპეტენცია</a:t>
            </a:r>
          </a:p>
          <a:p>
            <a:pPr algn="just">
              <a:lnSpc>
                <a:spcPts val="4210"/>
              </a:lnSpc>
              <a:spcBef>
                <a:spcPct val="0"/>
              </a:spcBef>
            </a:pPr>
            <a:r>
              <a:rPr lang="en-US" sz="3007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·</a:t>
            </a:r>
            <a:r>
              <a:rPr lang="en-US" sz="3007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მოცულობა:  210 </a:t>
            </a:r>
            <a:r>
              <a:rPr lang="en-US" sz="3007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კრედიტი</a:t>
            </a:r>
          </a:p>
          <a:p>
            <a:pPr algn="just">
              <a:lnSpc>
                <a:spcPts val="4210"/>
              </a:lnSpc>
              <a:spcBef>
                <a:spcPct val="0"/>
              </a:spcBef>
            </a:pPr>
            <a:r>
              <a:rPr lang="en-US" sz="3007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·</a:t>
            </a:r>
            <a:r>
              <a:rPr lang="en-US" sz="3007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სავარაუდო ხანგრძლივობა: 36 </a:t>
            </a:r>
            <a:r>
              <a:rPr lang="en-US" sz="3007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სასწავლო თვე</a:t>
            </a:r>
            <a:endParaRPr lang="ka-GE" sz="3007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210"/>
              </a:lnSpc>
              <a:spcBef>
                <a:spcPct val="0"/>
              </a:spcBef>
            </a:pPr>
            <a:endParaRPr lang="en-US" sz="3007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210"/>
              </a:lnSpc>
              <a:spcBef>
                <a:spcPct val="0"/>
              </a:spcBef>
            </a:pPr>
            <a:r>
              <a:rPr lang="en-US" sz="3007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იმ პირებისთვის, რომელთაც უდასტურდებათ ქართული ენის კომპეტენცია</a:t>
            </a:r>
          </a:p>
          <a:p>
            <a:pPr algn="just">
              <a:lnSpc>
                <a:spcPts val="4210"/>
              </a:lnSpc>
              <a:spcBef>
                <a:spcPct val="0"/>
              </a:spcBef>
            </a:pPr>
            <a:r>
              <a:rPr lang="en-US" sz="3007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·</a:t>
            </a:r>
            <a:r>
              <a:rPr lang="en-US" sz="3007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მოცულობა: 180 </a:t>
            </a:r>
            <a:r>
              <a:rPr lang="en-US" sz="3007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კრედიტი</a:t>
            </a:r>
          </a:p>
          <a:p>
            <a:pPr algn="just">
              <a:lnSpc>
                <a:spcPts val="4210"/>
              </a:lnSpc>
              <a:spcBef>
                <a:spcPct val="0"/>
              </a:spcBef>
            </a:pPr>
            <a:r>
              <a:rPr lang="en-US" sz="3007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სავარაუდო ხანგრძლივობა: 30 </a:t>
            </a:r>
            <a:r>
              <a:rPr lang="en-US" sz="3007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სასწავლო თვე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1053010"/>
            <a:ext cx="7353300" cy="8552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8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ეკონომიკური</a:t>
            </a:r>
            <a:r>
              <a:rPr lang="en-US" sz="28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საქმიანობების</a:t>
            </a:r>
            <a:r>
              <a:rPr lang="en-US" sz="28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სახეების</a:t>
            </a:r>
            <a:r>
              <a:rPr lang="en-US" sz="28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ეროვნული</a:t>
            </a:r>
            <a:r>
              <a:rPr lang="en-US" sz="28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კლასიფიკატორის</a:t>
            </a:r>
            <a:r>
              <a:rPr lang="en-US" sz="28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კოდები</a:t>
            </a:r>
            <a:r>
              <a:rPr lang="en-US" sz="2800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: </a:t>
            </a:r>
            <a:endParaRPr lang="ka-GE" sz="2800">
              <a:solidFill>
                <a:srgbClr val="FFB7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4478"/>
              </a:lnSpc>
            </a:pPr>
            <a:endParaRPr lang="en-US" sz="2400">
              <a:solidFill>
                <a:srgbClr val="FFB7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478"/>
              </a:lnSpc>
            </a:pPr>
            <a:r>
              <a:rPr lang="en-US" sz="24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86.1; 86.10; 86.10.0; 86.2; 86.21; 86.21.0; 86.22; 86.220; 86.23; 86.23.0; 86.9; 86.90; 86.90.0</a:t>
            </a:r>
          </a:p>
          <a:p>
            <a:pPr algn="just">
              <a:lnSpc>
                <a:spcPts val="4478"/>
              </a:lnSpc>
            </a:pPr>
            <a:endParaRPr lang="ka-GE" sz="2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478"/>
              </a:lnSpc>
            </a:pPr>
            <a:endParaRPr lang="en-US" sz="2400">
              <a:solidFill>
                <a:srgbClr val="FFCD2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4478"/>
              </a:lnSpc>
            </a:pPr>
            <a:r>
              <a:rPr lang="en-US" sz="28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დასაქმების</a:t>
            </a:r>
            <a:r>
              <a:rPr lang="ka-GE" sz="28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საერთაშორისო </a:t>
            </a:r>
            <a:r>
              <a:rPr lang="en-US" sz="2800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კლასიფიკატორის</a:t>
            </a:r>
            <a:r>
              <a:rPr lang="en-US" sz="280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(ISCO) </a:t>
            </a:r>
            <a:r>
              <a:rPr lang="en-US" sz="2800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კოდი</a:t>
            </a:r>
            <a:r>
              <a:rPr lang="en-US" sz="24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ka-GE" sz="24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 </a:t>
            </a:r>
            <a:r>
              <a:rPr lang="en-US" sz="24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3221</a:t>
            </a:r>
          </a:p>
          <a:p>
            <a:pPr algn="just">
              <a:lnSpc>
                <a:spcPts val="4478"/>
              </a:lnSpc>
            </a:pPr>
            <a:endParaRPr lang="ka-GE" sz="2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478"/>
              </a:lnSpc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478"/>
              </a:lnSpc>
            </a:pPr>
            <a:r>
              <a:rPr lang="ka-GE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პროგრამის 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ხელმძღვანელი:</a:t>
            </a:r>
            <a: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just">
              <a:lnSpc>
                <a:spcPts val="4478"/>
              </a:lnSpc>
            </a:pPr>
            <a:r>
              <a:rPr lang="en-US" sz="24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ანა</a:t>
            </a:r>
            <a:r>
              <a:rPr lang="en-US" sz="24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არველაძე</a:t>
            </a:r>
            <a:r>
              <a:rPr lang="en-US" sz="24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</a:p>
          <a:p>
            <a:pPr algn="just">
              <a:lnSpc>
                <a:spcPts val="4478"/>
              </a:lnSpc>
            </a:pPr>
            <a:r>
              <a:rPr lang="en-US" sz="24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ლეილა</a:t>
            </a:r>
            <a:r>
              <a:rPr lang="en-US" sz="24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ვოსკანიანი</a:t>
            </a:r>
            <a:r>
              <a:rPr lang="ka-GE" sz="24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400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115"/>
              </a:lnSpc>
            </a:pPr>
            <a:endParaRPr lang="en-US" sz="2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85421" y="1082250"/>
            <a:ext cx="7875032" cy="815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4"/>
              </a:lnSpc>
              <a:spcBef>
                <a:spcPct val="0"/>
              </a:spcBef>
            </a:pPr>
            <a:r>
              <a:rPr lang="en-US" sz="3200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პრაქტიკის</a:t>
            </a:r>
            <a:r>
              <a:rPr lang="en-US" sz="32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ობიე</a:t>
            </a:r>
            <a:r>
              <a:rPr lang="ka-GE" sz="32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ქ</a:t>
            </a:r>
            <a:r>
              <a:rPr lang="en-US" sz="32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ტები </a:t>
            </a:r>
          </a:p>
          <a:p>
            <a:pPr algn="l">
              <a:lnSpc>
                <a:spcPts val="3954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1.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„</a:t>
            </a:r>
            <a:r>
              <a:rPr lang="ka-GE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ვიანი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“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ივანე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ბოკერიას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სახელობის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ka-GE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საუნივერსიტეტო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ჰოსპიტალი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3954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ქ.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თბილისი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ქინძმარაულის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შესახვევი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№1</a:t>
            </a:r>
            <a:endParaRPr lang="ka-GE" sz="2000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54"/>
              </a:lnSpc>
              <a:spcBef>
                <a:spcPct val="0"/>
              </a:spcBef>
            </a:pPr>
            <a:endParaRPr lang="en-US" sz="2000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54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2.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შპს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„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პინეო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“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სამედიცინო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ეკოსისტემა</a:t>
            </a:r>
            <a:endParaRPr lang="en-US" sz="2000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54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ქ.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თბილისი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გორგასლის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№93</a:t>
            </a:r>
            <a:endParaRPr lang="ka-GE" sz="2000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54"/>
              </a:lnSpc>
              <a:spcBef>
                <a:spcPct val="0"/>
              </a:spcBef>
            </a:pPr>
            <a:endParaRPr lang="en-US" sz="2000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54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3. </a:t>
            </a:r>
            <a:r>
              <a:rPr lang="ka-GE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გლობალმედის საუნივერსიტეტო კლინიკა</a:t>
            </a:r>
            <a:endParaRPr lang="en-US" sz="2000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3954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ka-GE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ქ. თბილისი, მარცხენა სანაპირო, კოსმონავტების 45 ა</a:t>
            </a:r>
          </a:p>
          <a:p>
            <a:pPr>
              <a:lnSpc>
                <a:spcPts val="3954"/>
              </a:lnSpc>
              <a:spcBef>
                <a:spcPct val="0"/>
              </a:spcBef>
            </a:pPr>
            <a:endParaRPr lang="en-US" sz="2000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54"/>
              </a:lnSpc>
              <a:spcBef>
                <a:spcPct val="0"/>
              </a:spcBef>
            </a:pPr>
            <a:r>
              <a:rPr lang="ka-GE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.შპს „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ქალაქ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თბილისის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ფსიქიკური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ჯანმრთელობის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ცენტრი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“</a:t>
            </a:r>
          </a:p>
          <a:p>
            <a:pPr algn="l">
              <a:lnSpc>
                <a:spcPts val="3954"/>
              </a:lnSpc>
              <a:spcBef>
                <a:spcPct val="0"/>
              </a:spcBef>
            </a:pP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ქ.თბილისი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იპოლიტოვ-ივანოვის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ქუჩა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№43</a:t>
            </a:r>
            <a:endParaRPr lang="ka-GE" sz="2000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54"/>
              </a:lnSpc>
              <a:spcBef>
                <a:spcPct val="0"/>
              </a:spcBef>
            </a:pPr>
            <a:endParaRPr lang="en-US" sz="2000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54"/>
              </a:lnSpc>
              <a:spcBef>
                <a:spcPct val="0"/>
              </a:spcBef>
            </a:pPr>
            <a:r>
              <a:rPr lang="ka-GE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. ა (ა)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იპ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„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საქველმოქმედო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ფონდი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საქართველოს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კარიტასი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“</a:t>
            </a:r>
          </a:p>
          <a:p>
            <a:pPr algn="l">
              <a:lnSpc>
                <a:spcPts val="3954"/>
              </a:lnSpc>
              <a:spcBef>
                <a:spcPct val="0"/>
              </a:spcBef>
            </a:pP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ქ.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თბილისი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ნუცუბიძის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მე-2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მკ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/რ </a:t>
            </a:r>
            <a:r>
              <a:rPr lang="en-US" sz="20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ჟღენტის</a:t>
            </a:r>
            <a:r>
              <a:rPr lang="en-US" sz="20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3ა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1766" y="1181100"/>
            <a:ext cx="17005634" cy="6973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ka-GE" sz="44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ფარმაცია (სააფთიაქო)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მისანიჭებელი კვალიფიკაცია: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უმაღლესი პროფესიული კვალიფიკაცია ფარმაციაში /Higher Vocational Qualification in Pharmac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პროგრამის მოცულობა:</a:t>
            </a:r>
            <a:r>
              <a:rPr lang="en-US" sz="3000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საგანმანათლებლო პროგრამა- ფარმაცია (სააფთიაქო) ითვალისწინებს 3 ზოგად მოდულს, ჯამური 11 კრედიტის მოცულობით და 26 პროფესიულ მოდულს, ჯამური 109 კრედიტის მოცულობით. პროგრამა, ასევე, ითვალისწინებს ერთ არჩევით მოდულს 3 კრედიტის მოცულობით.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endParaRPr lang="en-US" sz="3000">
              <a:solidFill>
                <a:srgbClr val="ECB31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პროგრამაზე დაშვების წინაპირობა</a:t>
            </a:r>
            <a:r>
              <a:rPr lang="en-US" sz="3000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: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სრული ზოგადი განათლება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4813" y="1818167"/>
            <a:ext cx="16438375" cy="616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3"/>
              </a:lnSpc>
              <a:spcBef>
                <a:spcPct val="0"/>
              </a:spcBef>
            </a:pPr>
            <a:r>
              <a:rPr lang="en-US" sz="32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პროგრამის მიზანი:</a:t>
            </a:r>
            <a:r>
              <a:rPr lang="en-US" sz="32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just">
              <a:lnSpc>
                <a:spcPts val="3792"/>
              </a:lnSpc>
              <a:spcBef>
                <a:spcPct val="0"/>
              </a:spcBef>
            </a:pPr>
            <a:endParaRPr lang="en-US" sz="2802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072"/>
              </a:lnSpc>
              <a:spcBef>
                <a:spcPct val="0"/>
              </a:spcBef>
            </a:pPr>
            <a:r>
              <a:rPr lang="en-US" sz="2908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საგანმანათლებლო პროგრამა ფარმაცია (სააფთიაქო)-ს მიზანია, შემუშავებულ იქნას ისეთი საგანმანათლებლო პროგრამა, რომელიც ჯანდაცვის სფეროსთვის უზრუნველყოფს კონკურენტუნარიან კადრის აღზრდას, კერძოდ, პროფესიული კადრების მომზადებას, რომლებიც შეძლებენ ფარმაცევტული და პარაფარმაცევტული პროდუქციის მიღებისას და განთავსებას, ნაშთების პერიოდულ კონტროლს,პარაფარმაცევტული პროდუქციის შერჩევა-მიწოდების პროცესში მონაწილეობას, მცირე შეფუთვებად მზა სამკურნალო ფორმის დაფასოებას, რეცეპტის მიხედვით სამკურნალო საშუალების მომზადებას და ურეცეპტოდ გასაცემი ფარმაცევტული პროდუქციის რეალიზაციას; </a:t>
            </a:r>
          </a:p>
          <a:p>
            <a:pPr algn="just">
              <a:lnSpc>
                <a:spcPts val="3923"/>
              </a:lnSpc>
              <a:spcBef>
                <a:spcPct val="0"/>
              </a:spcBef>
            </a:pPr>
            <a:endParaRPr lang="en-US" sz="2908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923"/>
              </a:lnSpc>
              <a:spcBef>
                <a:spcPct val="0"/>
              </a:spcBef>
            </a:pPr>
            <a:endParaRPr lang="en-US" sz="2908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52911" y="627372"/>
            <a:ext cx="14982179" cy="959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4"/>
              </a:lnSpc>
              <a:spcBef>
                <a:spcPct val="0"/>
              </a:spcBef>
            </a:pPr>
            <a:r>
              <a:rPr lang="en-US" sz="3200" b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სწავლის შედეგი: </a:t>
            </a:r>
            <a:endParaRPr lang="ka-GE" sz="3200" b="1">
              <a:solidFill>
                <a:srgbClr val="ECB31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spcBef>
                <a:spcPct val="0"/>
              </a:spcBef>
            </a:pPr>
            <a:endParaRPr lang="en-US" sz="2824" b="1">
              <a:solidFill>
                <a:srgbClr val="00206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spcBef>
                <a:spcPct val="0"/>
              </a:spcBef>
            </a:pPr>
            <a:r>
              <a:rPr lang="en-US" sz="2524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კურსდამთავრებულს შეუძლია</a:t>
            </a: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  <a:endParaRPr lang="ka-GE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534"/>
              </a:lnSpc>
              <a:spcBef>
                <a:spcPct val="0"/>
              </a:spcBef>
            </a:pPr>
            <a:endParaRPr lang="en-US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954"/>
              </a:lnSpc>
              <a:spcBef>
                <a:spcPct val="0"/>
              </a:spcBef>
            </a:pPr>
            <a:r>
              <a:rPr lang="en-US" sz="252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1. შეამოწმოს პროდუქცია ვიზუალურად</a:t>
            </a:r>
            <a:r>
              <a:rPr lang="ka-GE" sz="252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52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2. დაადგინოს თანხმლებ დოკუმენტაციასთან იგივეობა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3. შეამოწმოს სასაქონლო ნიშნები და რაოდენობა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4. განათავსოს პროდუქციასათანადო ადგილზე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5. ჩაატაროს სააფთიაქო ნაშთის პერიოდული კონტროლი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6. განახორციელოს ორიგინალური შეფუთვის მცირე შეფუთვებად დაფასოება–მარკირება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7. მომზადება რეცეპტის მიხედვით სითხოვანი, მყარი და რბილი წამლის ფორმები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8. გათვალისწინოს მომხმარებელთან ურთიერთობისას ფარმაცევტული ეთიკის და დეონტოლოგიის პრინციპები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9. განახორციელოს მომხმარებლისათვის სასურველი პროდუქციის შერჩევა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- </a:t>
            </a: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მიწოდება,კონსულტაციის გაწევა პარაფარმაცევტული პროდუქციის მიღების, გამოყენების და შენახვის პირობების შესახებ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10. განახორციელოს ურეცეპტოდ გასაცემი ფარმაცევტული პროდუქციის რეალიზაცია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534"/>
              </a:lnSpc>
              <a:spcBef>
                <a:spcPct val="0"/>
              </a:spcBef>
            </a:pP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11. განახორციელოს ანგარიშის მომზადება–ჩაბარება პროდუქციის მიღების, ნაშთის პერიოდული შემოწმების, ექსტემპორალური წამლის ფორმების მომზადების, მცირე შეფუთვებად წამლის ფორმების დაფასოების შესახებ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</a:p>
          <a:p>
            <a:pPr algn="just">
              <a:lnSpc>
                <a:spcPts val="3534"/>
              </a:lnSpc>
              <a:spcBef>
                <a:spcPct val="0"/>
              </a:spcBef>
            </a:pP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12.</a:t>
            </a:r>
            <a:r>
              <a:rPr lang="en-US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დაიცვას სანიტარიულ-ჰიგიენური ნორმები, გარემოსა და უსაფრთხოების წესები</a:t>
            </a:r>
            <a:r>
              <a:rPr lang="ka-GE" sz="2524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2524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6616" y="1028700"/>
            <a:ext cx="16934768" cy="8378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17"/>
              </a:lnSpc>
              <a:spcBef>
                <a:spcPct val="0"/>
              </a:spcBef>
            </a:pPr>
            <a:r>
              <a:rPr lang="en-US" sz="3200" b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დასაქმების სფეროები</a:t>
            </a:r>
            <a:r>
              <a:rPr lang="en-US" sz="3200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94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- საგანმანათლებლო პროგრამის დასრულების შემდეგ პირს შეუძლია დასაქმდეს ფარმაცევტის/ფარმაცევტის თანაშემწის პოზიციაზე აფთიაქებში (ავტორიზებულ აფთიაქში, სპეციალიზებულ და საცალო რეალიზაციის სავაჭრო ობიექტში), საბითუმო რეალიზაციის ობიექტზე, სამედიცინო და ფარმაცევტული ტექნიკის მაღაზიებში.</a:t>
            </a:r>
          </a:p>
          <a:p>
            <a:pPr algn="just">
              <a:lnSpc>
                <a:spcPts val="4117"/>
              </a:lnSpc>
              <a:spcBef>
                <a:spcPct val="0"/>
              </a:spcBef>
            </a:pPr>
            <a:endParaRPr lang="en-US" sz="3200">
              <a:solidFill>
                <a:srgbClr val="ECB31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117"/>
              </a:lnSpc>
              <a:spcBef>
                <a:spcPct val="0"/>
              </a:spcBef>
            </a:pPr>
            <a:r>
              <a:rPr lang="en-US" sz="3200" b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სწავლების ხანგრძლივობა</a:t>
            </a:r>
            <a:r>
              <a:rPr lang="en-US" sz="3200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:</a:t>
            </a:r>
            <a:endParaRPr lang="ka-GE" sz="3200">
              <a:solidFill>
                <a:srgbClr val="ECB31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117"/>
              </a:lnSpc>
              <a:spcBef>
                <a:spcPct val="0"/>
              </a:spcBef>
            </a:pPr>
            <a:endParaRPr lang="en-US" sz="3200">
              <a:solidFill>
                <a:srgbClr val="ECB31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117"/>
              </a:lnSpc>
              <a:spcBef>
                <a:spcPct val="0"/>
              </a:spcBef>
            </a:pPr>
            <a:r>
              <a:rPr lang="en-US" sz="294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იმ პირებისთვის, რომელთაც არ უდასტურდებათ ქართული ენის კომპეტენცია</a:t>
            </a:r>
          </a:p>
          <a:p>
            <a:pPr algn="just">
              <a:lnSpc>
                <a:spcPts val="4117"/>
              </a:lnSpc>
              <a:spcBef>
                <a:spcPct val="0"/>
              </a:spcBef>
            </a:pPr>
            <a:r>
              <a:rPr lang="en-US" sz="294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·</a:t>
            </a:r>
            <a:r>
              <a:rPr lang="en-US" sz="294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მოცულობა:  153 </a:t>
            </a:r>
            <a:r>
              <a:rPr lang="en-US" sz="294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კრედიტი</a:t>
            </a:r>
          </a:p>
          <a:p>
            <a:pPr algn="just">
              <a:lnSpc>
                <a:spcPts val="4117"/>
              </a:lnSpc>
              <a:spcBef>
                <a:spcPct val="0"/>
              </a:spcBef>
            </a:pPr>
            <a:r>
              <a:rPr lang="en-US" sz="294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·</a:t>
            </a:r>
            <a:r>
              <a:rPr lang="en-US" sz="294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სავარაუდო ხანგრძლივობა: 27 </a:t>
            </a:r>
            <a:r>
              <a:rPr lang="en-US" sz="294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სასწავლო თვე</a:t>
            </a:r>
          </a:p>
          <a:p>
            <a:pPr algn="just">
              <a:lnSpc>
                <a:spcPts val="4117"/>
              </a:lnSpc>
              <a:spcBef>
                <a:spcPct val="0"/>
              </a:spcBef>
            </a:pPr>
            <a:endParaRPr lang="en-US" sz="294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117"/>
              </a:lnSpc>
              <a:spcBef>
                <a:spcPct val="0"/>
              </a:spcBef>
            </a:pPr>
            <a:r>
              <a:rPr lang="en-US" sz="294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ი</a:t>
            </a:r>
            <a:r>
              <a:rPr lang="en-US" sz="2940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მ პირებისთვის, რომელთაც უდასტურდებათ ქართული ენის კომპეტენცია</a:t>
            </a:r>
          </a:p>
          <a:p>
            <a:pPr algn="just">
              <a:lnSpc>
                <a:spcPts val="4117"/>
              </a:lnSpc>
              <a:spcBef>
                <a:spcPct val="0"/>
              </a:spcBef>
            </a:pPr>
            <a:r>
              <a:rPr lang="en-US" sz="294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მოცულობა: 123 </a:t>
            </a:r>
            <a:r>
              <a:rPr lang="en-US" sz="294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კრედიტი </a:t>
            </a:r>
          </a:p>
          <a:p>
            <a:pPr algn="just">
              <a:lnSpc>
                <a:spcPts val="4117"/>
              </a:lnSpc>
              <a:spcBef>
                <a:spcPct val="0"/>
              </a:spcBef>
            </a:pPr>
            <a:r>
              <a:rPr lang="en-US" sz="294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·</a:t>
            </a:r>
            <a:r>
              <a:rPr lang="en-US" sz="294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სავარაუდო ხანგრძლივობა: 21 </a:t>
            </a:r>
            <a:r>
              <a:rPr lang="en-US" sz="294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სასწავლო თვე</a:t>
            </a:r>
          </a:p>
          <a:p>
            <a:pPr algn="just">
              <a:lnSpc>
                <a:spcPts val="4117"/>
              </a:lnSpc>
              <a:spcBef>
                <a:spcPct val="0"/>
              </a:spcBef>
            </a:pPr>
            <a:endParaRPr lang="en-US" sz="294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117"/>
              </a:lnSpc>
              <a:spcBef>
                <a:spcPct val="0"/>
              </a:spcBef>
            </a:pPr>
            <a:endParaRPr lang="en-US" sz="294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6438900" cy="7969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8"/>
              </a:lnSpc>
              <a:spcBef>
                <a:spcPct val="0"/>
              </a:spcBef>
            </a:pPr>
            <a:r>
              <a:rPr lang="en-US" sz="3656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ეკონომიკური</a:t>
            </a:r>
            <a:r>
              <a:rPr lang="en-US" sz="3656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56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საქმიანობების</a:t>
            </a:r>
            <a:r>
              <a:rPr lang="en-US" sz="3656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56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სახეების</a:t>
            </a:r>
            <a:r>
              <a:rPr lang="en-US" sz="3656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56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ეროვნული</a:t>
            </a:r>
            <a:r>
              <a:rPr lang="en-US" sz="3656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56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კლასიფიკატორის</a:t>
            </a:r>
            <a:r>
              <a:rPr lang="en-US" sz="3656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56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კოდები</a:t>
            </a:r>
            <a:r>
              <a:rPr lang="en-US" sz="3656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:</a:t>
            </a:r>
            <a:endParaRPr lang="ka-GE" sz="3656" b="1">
              <a:solidFill>
                <a:srgbClr val="FFB7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5118"/>
              </a:lnSpc>
              <a:spcBef>
                <a:spcPct val="0"/>
              </a:spcBef>
            </a:pPr>
            <a:endParaRPr lang="en-US" sz="3656" b="1">
              <a:solidFill>
                <a:srgbClr val="FFB7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5118"/>
              </a:lnSpc>
              <a:spcBef>
                <a:spcPct val="0"/>
              </a:spcBef>
            </a:pPr>
            <a:r>
              <a:rPr lang="en-US" sz="3656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46.46,</a:t>
            </a:r>
            <a:r>
              <a:rPr lang="ka-GE" sz="3656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656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46.46.0, 47.73, 47.73.0, 82.92.0</a:t>
            </a:r>
          </a:p>
          <a:p>
            <a:pPr>
              <a:lnSpc>
                <a:spcPts val="5390"/>
              </a:lnSpc>
              <a:spcBef>
                <a:spcPct val="0"/>
              </a:spcBef>
            </a:pPr>
            <a:r>
              <a:rPr lang="en-US" sz="38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>
              <a:lnSpc>
                <a:spcPts val="5254"/>
              </a:lnSpc>
              <a:spcBef>
                <a:spcPct val="0"/>
              </a:spcBef>
            </a:pPr>
            <a:r>
              <a:rPr lang="en-US" sz="3753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დასაქმების</a:t>
            </a:r>
            <a:r>
              <a:rPr lang="en-US" sz="3753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753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საერთაშორისო</a:t>
            </a:r>
            <a:r>
              <a:rPr lang="en-US" sz="3753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753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კლასიფიკატორი</a:t>
            </a:r>
            <a:r>
              <a:rPr lang="en-US" sz="3753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(ISCO) </a:t>
            </a:r>
            <a:r>
              <a:rPr lang="en-US" sz="3753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კოდები</a:t>
            </a:r>
            <a:r>
              <a:rPr lang="en-US" sz="3753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</a:t>
            </a:r>
            <a:endParaRPr lang="ka-GE" sz="3753" b="1">
              <a:solidFill>
                <a:srgbClr val="00206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5254"/>
              </a:lnSpc>
              <a:spcBef>
                <a:spcPct val="0"/>
              </a:spcBef>
            </a:pPr>
            <a:endParaRPr lang="en-US" sz="3753" b="1">
              <a:solidFill>
                <a:srgbClr val="00206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5254"/>
              </a:lnSpc>
              <a:spcBef>
                <a:spcPct val="0"/>
              </a:spcBef>
            </a:pPr>
            <a:r>
              <a:rPr lang="en-US" sz="3753" b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753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2262, 3213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668000" y="962025"/>
            <a:ext cx="6438899" cy="9767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92"/>
              </a:lnSpc>
              <a:spcBef>
                <a:spcPct val="0"/>
              </a:spcBef>
            </a:pPr>
            <a:r>
              <a:rPr lang="ka-GE" sz="3637" b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პროგრამის </a:t>
            </a:r>
            <a:r>
              <a:rPr lang="en-US" sz="3637" b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ხელმძღვანელი:</a:t>
            </a:r>
          </a:p>
          <a:p>
            <a:pPr algn="just">
              <a:lnSpc>
                <a:spcPts val="5092"/>
              </a:lnSpc>
              <a:spcBef>
                <a:spcPct val="0"/>
              </a:spcBef>
            </a:pPr>
            <a:endParaRPr lang="en-US" sz="3637" b="1">
              <a:solidFill>
                <a:srgbClr val="00206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5092"/>
              </a:lnSpc>
              <a:spcBef>
                <a:spcPct val="0"/>
              </a:spcBef>
            </a:pPr>
            <a:r>
              <a:rPr lang="en-US" sz="3637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637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ინგა</a:t>
            </a:r>
            <a:r>
              <a:rPr lang="en-US" sz="3637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ბაქრაძე</a:t>
            </a:r>
            <a:r>
              <a:rPr lang="ka-GE" sz="3637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en-US" sz="3637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5092"/>
              </a:lnSpc>
              <a:spcBef>
                <a:spcPct val="0"/>
              </a:spcBef>
            </a:pPr>
            <a:r>
              <a:rPr lang="en-US" sz="363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endParaRPr lang="ka-GE" sz="3637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5092"/>
              </a:lnSpc>
              <a:spcBef>
                <a:spcPct val="0"/>
              </a:spcBef>
            </a:pPr>
            <a:endParaRPr lang="en-US" sz="3637">
              <a:solidFill>
                <a:srgbClr val="ECB31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5092"/>
              </a:lnSpc>
              <a:spcBef>
                <a:spcPct val="0"/>
              </a:spcBef>
            </a:pPr>
            <a:r>
              <a:rPr lang="en-US" sz="3637" b="1" err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პრაქტიკის</a:t>
            </a:r>
            <a:r>
              <a:rPr lang="en-US" sz="3637" b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37" b="1" err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ობიექტები</a:t>
            </a:r>
            <a:r>
              <a:rPr lang="en-US" sz="3637" b="1">
                <a:solidFill>
                  <a:srgbClr val="ECB31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</a:p>
          <a:p>
            <a:pPr algn="just">
              <a:lnSpc>
                <a:spcPts val="5092"/>
              </a:lnSpc>
              <a:spcBef>
                <a:spcPct val="0"/>
              </a:spcBef>
            </a:pPr>
            <a:r>
              <a:rPr lang="en-US" sz="363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just">
              <a:lnSpc>
                <a:spcPts val="5092"/>
              </a:lnSpc>
              <a:spcBef>
                <a:spcPct val="0"/>
              </a:spcBef>
            </a:pPr>
            <a:r>
              <a:rPr lang="en-US" sz="32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1.</a:t>
            </a:r>
            <a:r>
              <a:rPr lang="ka-GE" sz="32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შპს „</a:t>
            </a:r>
            <a:r>
              <a:rPr lang="en-US" sz="32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ავერსი-ფარმა</a:t>
            </a:r>
            <a:r>
              <a:rPr lang="en-US" sz="32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“</a:t>
            </a:r>
          </a:p>
          <a:p>
            <a:pPr algn="just">
              <a:lnSpc>
                <a:spcPts val="5092"/>
              </a:lnSpc>
              <a:spcBef>
                <a:spcPct val="0"/>
              </a:spcBef>
            </a:pPr>
            <a:r>
              <a:rPr lang="en-US" sz="3637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ka-GE" sz="24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ქ.თბილისი აღმაშენებლის გამზ.148</a:t>
            </a:r>
          </a:p>
          <a:p>
            <a:pPr algn="just">
              <a:lnSpc>
                <a:spcPts val="5092"/>
              </a:lnSpc>
              <a:spcBef>
                <a:spcPct val="0"/>
              </a:spcBef>
            </a:pPr>
            <a:endParaRPr lang="en-US" sz="2400" b="1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5092"/>
              </a:lnSpc>
              <a:spcBef>
                <a:spcPct val="0"/>
              </a:spcBef>
            </a:pPr>
            <a:r>
              <a:rPr lang="en-US" sz="32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  <a:r>
              <a:rPr lang="en-US" sz="3637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32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სს</a:t>
            </a:r>
            <a:r>
              <a:rPr lang="en-US" sz="32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,,</a:t>
            </a:r>
            <a:r>
              <a:rPr lang="en-US" sz="32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გეფა</a:t>
            </a:r>
            <a:r>
              <a:rPr lang="en-US" sz="32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“ </a:t>
            </a:r>
          </a:p>
          <a:p>
            <a:pPr algn="just">
              <a:lnSpc>
                <a:spcPts val="5092"/>
              </a:lnSpc>
              <a:spcBef>
                <a:spcPct val="0"/>
              </a:spcBef>
            </a:pPr>
            <a:r>
              <a:rPr lang="ka-GE" sz="24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ქ.თბილისი, ს.ცინცაძის </a:t>
            </a:r>
            <a:r>
              <a:rPr lang="en-US" sz="24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N24</a:t>
            </a:r>
            <a:r>
              <a:rPr lang="ka-GE" sz="24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 </a:t>
            </a:r>
          </a:p>
          <a:p>
            <a:pPr algn="just">
              <a:lnSpc>
                <a:spcPts val="5092"/>
              </a:lnSpc>
              <a:spcBef>
                <a:spcPct val="0"/>
              </a:spcBef>
            </a:pPr>
            <a:endParaRPr lang="en-US" sz="3637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5092"/>
              </a:lnSpc>
              <a:spcBef>
                <a:spcPct val="0"/>
              </a:spcBef>
            </a:pPr>
            <a:endParaRPr lang="en-US" sz="3637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5092"/>
              </a:lnSpc>
              <a:spcBef>
                <a:spcPct val="0"/>
              </a:spcBef>
            </a:pPr>
            <a:endParaRPr lang="en-US" sz="3637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276" y="571116"/>
            <a:ext cx="18077447" cy="150050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FFB7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შემოუერთდი ისტორიას, რომელიც საუკუნეს ითვლის და მიიღე განათლება, რომელიც მომავალს ქმნის!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5829" y="2364550"/>
            <a:ext cx="17445789" cy="673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6676" lvl="1" indent="-368338" algn="l">
              <a:lnSpc>
                <a:spcPts val="4776"/>
              </a:lnSpc>
              <a:buFont typeface="Arial"/>
              <a:buChar char="•"/>
            </a:pP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კეთილი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იყოს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თქვენი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მობრძანება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ჩვენს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კოლეჯში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გმადლობთ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რომ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დაინტერესდით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ჩვენი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სასწავლო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დაწესებულებით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ჩვენი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კოლეჯი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აერთიანებს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მრავალწლოვან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საგანმანათლებლო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ტრადიციას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თანამედროვე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სწავლების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მიდგომებს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სადაც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თეორიული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ცოდნა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პრაქტიკულ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გამოცდილებად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გარდაიქმნება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4776"/>
              </a:lnSpc>
            </a:pPr>
            <a:endParaRPr lang="en-US" sz="3412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36676" lvl="1" indent="-368338" algn="l">
              <a:lnSpc>
                <a:spcPts val="4776"/>
              </a:lnSpc>
              <a:buFont typeface="Arial"/>
              <a:buChar char="•"/>
            </a:pP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ჩვენ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გთავაზობთ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უსაფრთხო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მეგობრულ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სასწავლო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გარემოს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პროფესიონალებით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დაკომპლექტებულ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გუნდს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სტუდენტზე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ორიენტირებულ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სწავლების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მეთოდებსა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პრაქტიკაზე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დაფუძნებულ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განათლებას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რომელიც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მორგებულია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შრომის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ბაზრის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2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მოთხოვნებზე</a:t>
            </a:r>
            <a:r>
              <a:rPr lang="en-US" sz="3412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4776"/>
              </a:lnSpc>
            </a:pPr>
            <a:endParaRPr lang="en-US" sz="3412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776"/>
              </a:lnSpc>
            </a:pPr>
            <a:endParaRPr lang="en-US" sz="3412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1181100"/>
            <a:ext cx="16651705" cy="722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9"/>
              </a:lnSpc>
            </a:pPr>
            <a:r>
              <a:rPr lang="en-US" sz="3263" b="1" err="1">
                <a:solidFill>
                  <a:srgbClr val="ECB31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სტუდენტებს</a:t>
            </a:r>
            <a:r>
              <a:rPr lang="en-US" sz="3263" b="1">
                <a:solidFill>
                  <a:srgbClr val="ECB31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63" b="1" err="1">
                <a:solidFill>
                  <a:srgbClr val="ECB31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ვთავაზობთ</a:t>
            </a:r>
            <a:r>
              <a:rPr lang="en-US" sz="3263" b="1">
                <a:solidFill>
                  <a:srgbClr val="ECB31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:</a:t>
            </a:r>
          </a:p>
          <a:p>
            <a:pPr algn="l">
              <a:lnSpc>
                <a:spcPts val="4569"/>
              </a:lnSpc>
            </a:pPr>
            <a:endParaRPr lang="en-US" sz="3263" b="1">
              <a:solidFill>
                <a:srgbClr val="FFD51E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787915" lvl="1" indent="-457200" algn="l">
              <a:lnSpc>
                <a:spcPts val="4289"/>
              </a:lnSpc>
              <a:buFont typeface="Wingdings" panose="05000000000000000000" pitchFamily="2" charset="2"/>
              <a:buChar char="Ø"/>
            </a:pP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მაღალი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ხარისხის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პროფესიულ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განათლებას</a:t>
            </a:r>
            <a:endParaRPr lang="en-US" sz="341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87915" lvl="1" indent="-457200" algn="l">
              <a:lnSpc>
                <a:spcPts val="4289"/>
              </a:lnSpc>
              <a:buFont typeface="Wingdings" panose="05000000000000000000" pitchFamily="2" charset="2"/>
              <a:buChar char="Ø"/>
            </a:pP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პრაქტიკულ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გამოცდილებას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პარტნიორ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ორგანიზაციებში</a:t>
            </a:r>
            <a:endParaRPr lang="en-US" sz="341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87915" lvl="1" indent="-457200" algn="l">
              <a:lnSpc>
                <a:spcPts val="4289"/>
              </a:lnSpc>
              <a:buFont typeface="Wingdings" panose="05000000000000000000" pitchFamily="2" charset="2"/>
              <a:buChar char="Ø"/>
            </a:pP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მხარდაჭერას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სწავლ</a:t>
            </a:r>
            <a:r>
              <a:rPr lang="ka-GE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კარიერულ</a:t>
            </a:r>
            <a:r>
              <a:rPr lang="ka-GE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განვითარებისთვის</a:t>
            </a:r>
            <a:endParaRPr lang="en-US" sz="341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87915" lvl="1" indent="-457200" algn="l">
              <a:lnSpc>
                <a:spcPts val="4289"/>
              </a:lnSpc>
              <a:buFont typeface="Wingdings" panose="05000000000000000000" pitchFamily="2" charset="2"/>
              <a:buChar char="Ø"/>
            </a:pP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უსაფრთხო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თანასწორ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სასწავლო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გარემოს</a:t>
            </a:r>
            <a:endParaRPr lang="en-US" sz="341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289"/>
              </a:lnSpc>
            </a:pPr>
            <a:endParaRPr lang="en-US" sz="341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289"/>
              </a:lnSpc>
            </a:pP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პარტნიორი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სამედიცინო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დაწესებულებების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ქსელი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სტუდენტებს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აძლევს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რეალურ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შესაძლებლობას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დასაქმებისა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კარიერული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განვითარებისათვის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4289"/>
              </a:lnSpc>
            </a:pPr>
            <a:endParaRPr lang="en-US" sz="341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289"/>
              </a:lnSpc>
            </a:pP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ჩვენთვის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მნიშვნელოვანია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არა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მხოლოდ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პროფესიული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არამედ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პიროვნული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განვითარებაც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—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სტუდენტური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ცხოვრება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ჩვენს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კოლეჯში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აქტიური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მრავალფეროვანი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საინტერესოა</a:t>
            </a:r>
            <a:r>
              <a:rPr lang="en-US" sz="306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79782" y="1874784"/>
            <a:ext cx="3779518" cy="4040879"/>
          </a:xfrm>
          <a:custGeom>
            <a:avLst/>
            <a:gdLst/>
            <a:ahLst/>
            <a:cxnLst/>
            <a:rect l="l" t="t" r="r" b="b"/>
            <a:pathLst>
              <a:path w="3779518" h="4040879">
                <a:moveTo>
                  <a:pt x="0" y="0"/>
                </a:moveTo>
                <a:lnTo>
                  <a:pt x="3779518" y="0"/>
                </a:lnTo>
                <a:lnTo>
                  <a:pt x="3779518" y="4040879"/>
                </a:lnTo>
                <a:lnTo>
                  <a:pt x="0" y="4040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13" t="-44473" b="-453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47808" y="6378674"/>
            <a:ext cx="4843465" cy="138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  <a:spcBef>
                <a:spcPct val="0"/>
              </a:spcBef>
            </a:pPr>
            <a:r>
              <a:rPr lang="en-US" sz="264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კოლეჯის დირექტორი:</a:t>
            </a:r>
          </a:p>
          <a:p>
            <a:pPr algn="ctr">
              <a:lnSpc>
                <a:spcPts val="3696"/>
              </a:lnSpc>
              <a:spcBef>
                <a:spcPct val="0"/>
              </a:spcBef>
            </a:pPr>
            <a:r>
              <a:rPr lang="en-US" sz="264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თათული სურმავა</a:t>
            </a:r>
          </a:p>
          <a:p>
            <a:pPr algn="ctr">
              <a:lnSpc>
                <a:spcPts val="3696"/>
              </a:lnSpc>
              <a:spcBef>
                <a:spcPct val="0"/>
              </a:spcBef>
            </a:pPr>
            <a:endParaRPr lang="en-US" sz="2640">
              <a:solidFill>
                <a:schemeClr val="bg1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1974" y="647700"/>
            <a:ext cx="12430626" cy="10896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74"/>
              </a:lnSpc>
              <a:spcBef>
                <a:spcPct val="0"/>
              </a:spcBef>
            </a:pPr>
            <a:r>
              <a:rPr lang="ka-GE" sz="3553" b="1">
                <a:solidFill>
                  <a:srgbClr val="FDB80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,,</a:t>
            </a:r>
            <a:r>
              <a:rPr lang="en-US" sz="3553" b="1">
                <a:solidFill>
                  <a:srgbClr val="FDB80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ჩვენთან </a:t>
            </a:r>
            <a:r>
              <a:rPr lang="en-US" sz="3553" b="1" err="1">
                <a:solidFill>
                  <a:srgbClr val="FDB80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მიღებული</a:t>
            </a:r>
            <a:r>
              <a:rPr lang="en-US" sz="3553" b="1">
                <a:solidFill>
                  <a:srgbClr val="FDB80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553" b="1" err="1">
                <a:solidFill>
                  <a:srgbClr val="FDB80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ცოდნა</a:t>
            </a:r>
            <a:r>
              <a:rPr lang="en-US" sz="3553" b="1">
                <a:solidFill>
                  <a:srgbClr val="FDB80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553" b="1" err="1">
                <a:solidFill>
                  <a:srgbClr val="FDB80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თქვენი</a:t>
            </a:r>
            <a:r>
              <a:rPr lang="en-US" sz="3553" b="1">
                <a:solidFill>
                  <a:srgbClr val="FDB80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553" b="1" err="1">
                <a:solidFill>
                  <a:srgbClr val="FDB80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დასაქმების</a:t>
            </a:r>
            <a:r>
              <a:rPr lang="en-US" sz="3553" b="1">
                <a:solidFill>
                  <a:srgbClr val="FDB80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გარანტიაა</a:t>
            </a:r>
            <a:r>
              <a:rPr lang="ka-GE" sz="3553" b="1">
                <a:solidFill>
                  <a:srgbClr val="FDB80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“</a:t>
            </a:r>
            <a:endParaRPr lang="en-US" sz="3553" b="1">
              <a:solidFill>
                <a:srgbClr val="FDB80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974"/>
              </a:lnSpc>
              <a:spcBef>
                <a:spcPct val="0"/>
              </a:spcBef>
            </a:pPr>
            <a:endParaRPr lang="en-US" sz="3553" b="1">
              <a:solidFill>
                <a:srgbClr val="FDB80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57200" indent="-457200" algn="l">
              <a:lnSpc>
                <a:spcPts val="4834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როგორც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კოლეჯის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დირექტორი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ჩემი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მთავარი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მიზანია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შევქმნა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გარემო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სადაც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ხარისხიანი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პროფესიული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განათლება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რეალურ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პრაქტიკასა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დასაქმების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შესაძლებლობებთან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არის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დაკავშირებული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marL="457200" indent="-457200" algn="l">
              <a:lnSpc>
                <a:spcPts val="4834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ჩვენი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კოლეჯი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მრავალი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წელია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წარმატებით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ახორციელებს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პროფესიულ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საგანმანათლებლო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პროგრამებს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ჯანდაცვის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მიმართულებით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სტუდენტებს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ვთავაზობთ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თანამედროვე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სასწავლო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გარემოს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გამოცდილ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პროფესიული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განათლების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მასწავლებლების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გუნდს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პრაქტიკაზე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ორიენტირებულ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სწავლებას</a:t>
            </a: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.</a:t>
            </a:r>
            <a:endParaRPr lang="ka-GE" sz="280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nva Sans"/>
              <a:ea typeface="Canva Sans"/>
              <a:cs typeface="Canva Sans"/>
              <a:sym typeface="Canva Sans"/>
            </a:endParaRPr>
          </a:p>
          <a:p>
            <a:pPr marL="457200" indent="-457200">
              <a:lnSpc>
                <a:spcPts val="4471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ჩვენ ვთანამშრომლობთ ქვეყნის წამყვან სამედიცინო დაწესებულებებთან, რაც ჩვენს კურსდამთავრებულებს აძლევს პროფესიული განვითარების და დასაქმების რეალურ შესაძლებლობას</a:t>
            </a:r>
            <a:r>
              <a:rPr lang="en-US" sz="280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ctr">
              <a:lnSpc>
                <a:spcPts val="4471"/>
              </a:lnSpc>
              <a:spcBef>
                <a:spcPct val="0"/>
              </a:spcBef>
            </a:pPr>
            <a:endParaRPr lang="en-US" sz="36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471"/>
              </a:lnSpc>
              <a:spcBef>
                <a:spcPct val="0"/>
              </a:spcBef>
            </a:pPr>
            <a:endParaRPr lang="en-US" sz="3600" b="1">
              <a:solidFill>
                <a:srgbClr val="FFD51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4471"/>
              </a:lnSpc>
              <a:spcBef>
                <a:spcPct val="0"/>
              </a:spcBef>
            </a:pPr>
            <a:endParaRPr lang="en-US" sz="3600" b="1">
              <a:solidFill>
                <a:srgbClr val="FFD51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4471"/>
              </a:lnSpc>
              <a:spcBef>
                <a:spcPct val="0"/>
              </a:spcBef>
            </a:pPr>
            <a:endParaRPr lang="en-US" sz="3600" b="1">
              <a:solidFill>
                <a:srgbClr val="FFD51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834"/>
              </a:lnSpc>
              <a:spcBef>
                <a:spcPct val="0"/>
              </a:spcBef>
            </a:pPr>
            <a:endParaRPr lang="en-US" sz="3453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FBBC5B-2F7D-4F21-8FBD-BD27C5D311D3}"/>
              </a:ext>
            </a:extLst>
          </p:cNvPr>
          <p:cNvSpPr txBox="1"/>
          <p:nvPr/>
        </p:nvSpPr>
        <p:spPr>
          <a:xfrm>
            <a:off x="533400" y="2942897"/>
            <a:ext cx="8382000" cy="599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ka-GE" sz="295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 panose="020B0604020202020204" charset="0"/>
              </a:rPr>
              <a:t>ხარისხი არ არის შედეგი-ის  არის უწყვეტი პროცესი. ჩვენ ვქმნით სისტემას, რომელიც უზრუნველყოფს განვითარებას, გამჭვირვალობას და განათლების მაღალი სტანდარტის შენარჩუნებას.</a:t>
            </a:r>
          </a:p>
          <a:p>
            <a:endParaRPr lang="ka-GE" sz="295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nva Sans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ka-GE" sz="295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" panose="020B0604020202020204" charset="0"/>
              </a:rPr>
              <a:t>მჯერა, რომ ხარისხის კულტურის გაძლიერება უზრუნველყოფს როგორც საგანმანათლებლო პროცესების ეფექტიანობას, ისე სტუდენტების რეალურ მზადყოფნას პროფესიული საქმიაობისთვის.</a:t>
            </a:r>
          </a:p>
          <a:p>
            <a:endParaRPr lang="ka-GE" sz="295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nva Sans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21257-4D19-4771-8E66-5483E253AF51}"/>
              </a:ext>
            </a:extLst>
          </p:cNvPr>
          <p:cNvSpPr txBox="1"/>
          <p:nvPr/>
        </p:nvSpPr>
        <p:spPr>
          <a:xfrm>
            <a:off x="914400" y="819001"/>
            <a:ext cx="1600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" panose="020B0604020202020204" charset="0"/>
              </a:rPr>
              <a:t>,,თქვენი  მომავალი იწყება იქ, სადაც მაღალი სტანდარტი ყოველდღიური პრაქტიკაა“</a:t>
            </a:r>
            <a:endParaRPr lang="en-US" sz="3200" b="1">
              <a:solidFill>
                <a:srgbClr val="FFB7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C6875-D9A9-44CE-967B-B6927B96D2B4}"/>
              </a:ext>
            </a:extLst>
          </p:cNvPr>
          <p:cNvSpPr txBox="1"/>
          <p:nvPr/>
        </p:nvSpPr>
        <p:spPr>
          <a:xfrm>
            <a:off x="8229600" y="8717340"/>
            <a:ext cx="9753600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" panose="020B0604020202020204" charset="0"/>
              </a:rPr>
              <a:t>აირჩიეთ, გარემო, რომელიც თქვენი პროფესიული წარმატების მყარ საფუძველს ქმნის...</a:t>
            </a:r>
            <a:endParaRPr lang="en-US" sz="3200" b="1">
              <a:solidFill>
                <a:srgbClr val="FFCD2D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va Sans" panose="020B0604020202020204" charset="0"/>
            </a:endParaRPr>
          </a:p>
          <a:p>
            <a:pPr algn="ctr"/>
            <a:endParaRPr lang="en-US" sz="320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CD2DE2-AFD2-4D26-9D44-05EE7F043996}"/>
              </a:ext>
            </a:extLst>
          </p:cNvPr>
          <p:cNvSpPr txBox="1"/>
          <p:nvPr/>
        </p:nvSpPr>
        <p:spPr>
          <a:xfrm>
            <a:off x="10744200" y="7353300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ხარისხის უზრუნველყოფის მენეჯერი </a:t>
            </a:r>
          </a:p>
          <a:p>
            <a:pPr algn="ctr"/>
            <a:r>
              <a:rPr lang="ka-GE" sz="260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თინათინ ჭუმბაძე</a:t>
            </a:r>
            <a:endParaRPr lang="en-US" sz="260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3005A-4DF1-48C5-B534-4EB757143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0" y="1875263"/>
            <a:ext cx="3467100" cy="53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0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419101"/>
            <a:ext cx="16535400" cy="11482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11"/>
              </a:lnSpc>
            </a:pPr>
            <a:r>
              <a:rPr lang="en-US" sz="3200" b="1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მ ი ს ი ა</a:t>
            </a:r>
            <a:endParaRPr lang="en-US" sz="2865" b="1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011"/>
              </a:lnSpc>
              <a:spcBef>
                <a:spcPct val="0"/>
              </a:spcBef>
            </a:pP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კოლეჯი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მესამე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სამედიცინო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მრავალპროფილური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საგანმანათლებლო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დაწესებულებაა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რომლის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წამყვანი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მიმართულებაა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ჯანდაცვა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რომელიც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ზრუნავს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კონკურენტუნარიანი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შრომის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ბაზრის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მოთხოვნების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შესაბამისი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პროფესიონალების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აღზრდაზე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რისთვისაც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უზრუნველყოფს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მთელი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სიცოცხლის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მანძილზე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განათლების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მიღების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შესაძლებლობას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სტუდენტზე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ორიენტირებულ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სასწავლო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გარემოში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4011"/>
              </a:lnSpc>
              <a:spcBef>
                <a:spcPct val="0"/>
              </a:spcBef>
            </a:pPr>
            <a:endParaRPr lang="en-US" sz="320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011"/>
              </a:lnSpc>
              <a:spcBef>
                <a:spcPct val="0"/>
              </a:spcBef>
            </a:pPr>
            <a:r>
              <a:rPr lang="en-US" sz="3200" b="1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ხ ე დ ვ ა</a:t>
            </a:r>
            <a:endParaRPr lang="en-US" sz="2865" b="1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011"/>
              </a:lnSpc>
              <a:spcBef>
                <a:spcPct val="0"/>
              </a:spcBef>
            </a:pP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კოლეჯი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მესამე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სამედიცინო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20</a:t>
            </a:r>
            <a:r>
              <a:rPr lang="ka-GE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32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წლისათვის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ერთ-ერთი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წარმატებული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პროფესიული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საგანმანათლებლო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დაწესებულებაა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სტუდენტების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დასაქმების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მაღალი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მაჩვენებლით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რომელთა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მიღებული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განათლების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ხარისხი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სრულად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პასუხობს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შრომის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ბაზრის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მოთხოვნებს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ფინანსურად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ხელმისაწვდომი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დაკომპლექტებული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მაღალკვალიფიციური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პროფესიული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განათლების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მასწავლებლებითა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თანამშრომლებით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1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მრავალფეროვანი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პარტნიორ</a:t>
            </a:r>
            <a:r>
              <a:rPr lang="ka-GE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ე</a:t>
            </a: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ბით.</a:t>
            </a:r>
            <a:endParaRPr lang="ka-GE" sz="341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011"/>
              </a:lnSpc>
              <a:spcBef>
                <a:spcPct val="0"/>
              </a:spcBef>
            </a:pPr>
            <a:endParaRPr lang="ka-GE" sz="341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5045"/>
              </a:lnSpc>
            </a:pP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ღ</a:t>
            </a:r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ი</a:t>
            </a:r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რ</a:t>
            </a:r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ე</a:t>
            </a:r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ბ</a:t>
            </a:r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უ</a:t>
            </a:r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ლ</a:t>
            </a:r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ე</a:t>
            </a:r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ბ</a:t>
            </a:r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ე</a:t>
            </a:r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ბ</a:t>
            </a:r>
            <a:r>
              <a:rPr lang="ka-GE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>
                <a:solidFill>
                  <a:srgbClr val="FFCD2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ი</a:t>
            </a:r>
          </a:p>
          <a:p>
            <a:pPr>
              <a:lnSpc>
                <a:spcPts val="5045"/>
              </a:lnSpc>
              <a:spcBef>
                <a:spcPct val="0"/>
              </a:spcBef>
            </a:pPr>
            <a:r>
              <a:rPr lang="en-US" sz="341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ჰუმანიზმი, სანდოობა, მაღალი პროფესიონალიზმი და თანასწორუფლებიანობა;   </a:t>
            </a:r>
          </a:p>
          <a:p>
            <a:pPr algn="ctr">
              <a:lnSpc>
                <a:spcPts val="7845"/>
              </a:lnSpc>
              <a:spcBef>
                <a:spcPct val="0"/>
              </a:spcBef>
            </a:pPr>
            <a:endParaRPr lang="en-US" sz="36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011"/>
              </a:lnSpc>
              <a:spcBef>
                <a:spcPct val="0"/>
              </a:spcBef>
            </a:pPr>
            <a:endParaRPr lang="en-US" sz="341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011"/>
              </a:lnSpc>
              <a:spcBef>
                <a:spcPct val="0"/>
              </a:spcBef>
            </a:pPr>
            <a:endParaRPr lang="en-US" sz="2865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-190500"/>
            <a:ext cx="15011400" cy="10611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2"/>
              </a:lnSpc>
            </a:pPr>
            <a:endParaRPr lang="en-US" sz="2694" b="1">
              <a:solidFill>
                <a:srgbClr val="FFD51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3772"/>
              </a:lnSpc>
            </a:pPr>
            <a:endParaRPr lang="en-US" sz="2694" b="1">
              <a:solidFill>
                <a:srgbClr val="FFD51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3772"/>
              </a:lnSpc>
            </a:pPr>
            <a:r>
              <a:rPr lang="en-US" sz="4000" b="1" err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მიზანი</a:t>
            </a:r>
            <a:r>
              <a:rPr lang="en-US" sz="40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:</a:t>
            </a:r>
          </a:p>
          <a:p>
            <a:pPr>
              <a:lnSpc>
                <a:spcPts val="3772"/>
              </a:lnSpc>
            </a:pPr>
            <a:endParaRPr lang="en-US" sz="2694" b="1">
              <a:solidFill>
                <a:srgbClr val="FFD51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57200" indent="-457200">
              <a:lnSpc>
                <a:spcPts val="3492"/>
              </a:lnSpc>
              <a:buFont typeface="Wingdings" panose="05000000000000000000" pitchFamily="2" charset="2"/>
              <a:buChar char="§"/>
            </a:pP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განახორციელოს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თანამედროვე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მოთხოვნების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შესაბამისი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პროფესიული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საგანმანათლებლო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საქმიანობა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</a:p>
          <a:p>
            <a:pPr marL="457200" indent="-457200">
              <a:lnSpc>
                <a:spcPts val="3772"/>
              </a:lnSpc>
              <a:buFont typeface="Wingdings" panose="05000000000000000000" pitchFamily="2" charset="2"/>
              <a:buChar char="§"/>
            </a:pP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მოამზადოს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სათანადო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თეორიული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პრაქტიკული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ცოდნისა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უნარების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მქონე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სპეციალისტები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</a:p>
          <a:p>
            <a:pPr marL="457200" indent="-457200">
              <a:lnSpc>
                <a:spcPts val="3772"/>
              </a:lnSpc>
              <a:buFont typeface="Wingdings" panose="05000000000000000000" pitchFamily="2" charset="2"/>
              <a:buChar char="§"/>
            </a:pP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უზრუნველყოს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მატერიალურ-ტექნიურკი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ბაზის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შექმნა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თანამედროვე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სტანდარტების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შესაბამისი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პროფესიული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განათლების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მისაღებად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კვალიფიკაციის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ასამაღლებლად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  <a:endParaRPr lang="ka-GE" sz="280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3772"/>
              </a:lnSpc>
            </a:pPr>
            <a:endParaRPr lang="en-US" sz="280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57200" indent="-457200">
              <a:lnSpc>
                <a:spcPts val="3772"/>
              </a:lnSpc>
              <a:buClr>
                <a:srgbClr val="FFCD2D"/>
              </a:buClr>
              <a:buFont typeface="Wingdings" panose="05000000000000000000" pitchFamily="2" charset="2"/>
              <a:buChar char="q"/>
            </a:pPr>
            <a:r>
              <a:rPr lang="en-US" sz="28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ამ</a:t>
            </a:r>
            <a:r>
              <a:rPr lang="en-US" sz="28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მიზნების</a:t>
            </a:r>
            <a:r>
              <a:rPr lang="en-US" sz="28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შესრულებისათვის</a:t>
            </a:r>
            <a:r>
              <a:rPr lang="en-US" sz="2800" b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კოლეჯი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  <a:endParaRPr lang="ka-GE" sz="280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3772"/>
              </a:lnSpc>
            </a:pPr>
            <a:endParaRPr lang="en-US" sz="2800">
              <a:solidFill>
                <a:srgbClr val="00206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57200" indent="-457200">
              <a:lnSpc>
                <a:spcPts val="3772"/>
              </a:lnSpc>
              <a:buFont typeface="Wingdings" panose="05000000000000000000" pitchFamily="2" charset="2"/>
              <a:buChar char="ü"/>
            </a:pP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ამზადებს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პროფესიულ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სტუდენტს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პროფესიული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მოღვაწეობისათვის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</a:p>
          <a:p>
            <a:pPr marL="457200" indent="-457200">
              <a:lnSpc>
                <a:spcPts val="3772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ზრუნავს, როგორც პროგრამის განმახორციელებელი პერსონალის, ისე ადმინისტრაციული პერსონალის პროფესიულ განვითარებაზე;</a:t>
            </a:r>
          </a:p>
          <a:p>
            <a:pPr marL="457200" indent="-457200">
              <a:lnSpc>
                <a:spcPts val="3772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ითვალისწინებს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სოციალურად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დაუცველ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შეზღუდული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შესაძლებლობების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მქონე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სტუდენტების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საჭიროებებსა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და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ქმნის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მათთვის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სწავლის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საშეღავათო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პირობებს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</a:p>
          <a:p>
            <a:pPr marL="457200" indent="-457200">
              <a:lnSpc>
                <a:spcPts val="3772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ხელს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უწყობს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თავისი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კომპეტენციის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ფარგლებში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პროფესგანხორციელებასიული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სტუდენტებისათვის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ექსტრაკურიკულური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აქტივობების</a:t>
            </a: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;</a:t>
            </a:r>
          </a:p>
          <a:p>
            <a:pPr marL="457200" indent="-457200">
              <a:lnSpc>
                <a:spcPts val="3772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002060"/>
                </a:solidFill>
                <a:latin typeface="Canva Sans"/>
                <a:ea typeface="Canva Sans"/>
                <a:cs typeface="Canva Sans"/>
                <a:sym typeface="Canva Sans"/>
              </a:rPr>
              <a:t>ხელს უწყობს პროფესიული განათლების პოპულარიზაციას;</a:t>
            </a:r>
          </a:p>
          <a:p>
            <a:pPr>
              <a:lnSpc>
                <a:spcPts val="3772"/>
              </a:lnSpc>
              <a:spcBef>
                <a:spcPct val="0"/>
              </a:spcBef>
            </a:pPr>
            <a:endParaRPr lang="en-US" sz="2694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91528" y="417650"/>
            <a:ext cx="6752471" cy="2517953"/>
          </a:xfrm>
          <a:custGeom>
            <a:avLst/>
            <a:gdLst/>
            <a:ahLst/>
            <a:cxnLst/>
            <a:rect l="l" t="t" r="r" b="b"/>
            <a:pathLst>
              <a:path w="6632180" h="2183559">
                <a:moveTo>
                  <a:pt x="0" y="0"/>
                </a:moveTo>
                <a:lnTo>
                  <a:pt x="6632180" y="0"/>
                </a:lnTo>
                <a:lnTo>
                  <a:pt x="6632180" y="2183559"/>
                </a:lnTo>
                <a:lnTo>
                  <a:pt x="0" y="2183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4" t="-47415" b="-7718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06345" y="7284721"/>
            <a:ext cx="6301771" cy="2584629"/>
          </a:xfrm>
          <a:custGeom>
            <a:avLst/>
            <a:gdLst/>
            <a:ahLst/>
            <a:cxnLst/>
            <a:rect l="l" t="t" r="r" b="b"/>
            <a:pathLst>
              <a:path w="6301771" h="2584629">
                <a:moveTo>
                  <a:pt x="0" y="0"/>
                </a:moveTo>
                <a:lnTo>
                  <a:pt x="6301771" y="0"/>
                </a:lnTo>
                <a:lnTo>
                  <a:pt x="6301771" y="2584629"/>
                </a:lnTo>
                <a:lnTo>
                  <a:pt x="0" y="25846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16" t="-33964" b="-64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06212" y="7284721"/>
            <a:ext cx="5831352" cy="2584629"/>
          </a:xfrm>
          <a:custGeom>
            <a:avLst/>
            <a:gdLst/>
            <a:ahLst/>
            <a:cxnLst/>
            <a:rect l="l" t="t" r="r" b="b"/>
            <a:pathLst>
              <a:path w="5831352" h="2584629">
                <a:moveTo>
                  <a:pt x="0" y="0"/>
                </a:moveTo>
                <a:lnTo>
                  <a:pt x="5831352" y="0"/>
                </a:lnTo>
                <a:lnTo>
                  <a:pt x="5831352" y="2584629"/>
                </a:lnTo>
                <a:lnTo>
                  <a:pt x="0" y="2584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705" b="-12009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8200" y="3237919"/>
            <a:ext cx="3804528" cy="3585775"/>
          </a:xfrm>
          <a:custGeom>
            <a:avLst/>
            <a:gdLst/>
            <a:ahLst/>
            <a:cxnLst/>
            <a:rect l="l" t="t" r="r" b="b"/>
            <a:pathLst>
              <a:path w="4185237" h="3896977">
                <a:moveTo>
                  <a:pt x="0" y="0"/>
                </a:moveTo>
                <a:lnTo>
                  <a:pt x="4185237" y="0"/>
                </a:lnTo>
                <a:lnTo>
                  <a:pt x="4185237" y="3896977"/>
                </a:lnTo>
                <a:lnTo>
                  <a:pt x="0" y="38969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6" r="-6365" b="-971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68555" y="3237919"/>
            <a:ext cx="4185238" cy="3585775"/>
          </a:xfrm>
          <a:custGeom>
            <a:avLst/>
            <a:gdLst/>
            <a:ahLst/>
            <a:cxnLst/>
            <a:rect l="l" t="t" r="r" b="b"/>
            <a:pathLst>
              <a:path w="4527631" h="3896977">
                <a:moveTo>
                  <a:pt x="0" y="0"/>
                </a:moveTo>
                <a:lnTo>
                  <a:pt x="4527630" y="0"/>
                </a:lnTo>
                <a:lnTo>
                  <a:pt x="4527630" y="3896977"/>
                </a:lnTo>
                <a:lnTo>
                  <a:pt x="0" y="38969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573" t="-19900" r="-22587" b="-1448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714999" y="4305300"/>
            <a:ext cx="6301771" cy="1895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5"/>
              </a:lnSpc>
              <a:spcBef>
                <a:spcPct val="0"/>
              </a:spcBef>
            </a:pPr>
            <a:r>
              <a:rPr lang="en-US" sz="60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პარტნიორი</a:t>
            </a:r>
            <a:endParaRPr lang="en-US" sz="4800" b="1">
              <a:solidFill>
                <a:srgbClr val="FFB7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045"/>
              </a:lnSpc>
              <a:spcBef>
                <a:spcPct val="0"/>
              </a:spcBef>
            </a:pPr>
            <a:r>
              <a:rPr lang="en-US" sz="48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6000" b="1">
                <a:solidFill>
                  <a:srgbClr val="FFB7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ორგანიზაციები</a:t>
            </a:r>
            <a:endParaRPr lang="en-US" sz="4800" b="1">
              <a:solidFill>
                <a:srgbClr val="FFB7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045"/>
              </a:lnSpc>
              <a:spcBef>
                <a:spcPct val="0"/>
              </a:spcBef>
            </a:pPr>
            <a:endParaRPr lang="en-US" sz="4000" b="1">
              <a:solidFill>
                <a:srgbClr val="FFB7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A531E-81A7-4C2A-8A01-B651499C1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0" y="350243"/>
            <a:ext cx="2884073" cy="25846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237329-C7D6-47A4-8F9C-E1C2B1153918}"/>
              </a:ext>
            </a:extLst>
          </p:cNvPr>
          <p:cNvSpPr/>
          <p:nvPr/>
        </p:nvSpPr>
        <p:spPr>
          <a:xfrm>
            <a:off x="13518404" y="417650"/>
            <a:ext cx="3581400" cy="2052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B2CAE-4695-411B-9C36-8665C5E5F4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52074" y="350243"/>
            <a:ext cx="3581400" cy="2337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F70124-7693-4A7E-A2E3-DCE592F3896B}"/>
              </a:ext>
            </a:extLst>
          </p:cNvPr>
          <p:cNvSpPr txBox="1"/>
          <p:nvPr/>
        </p:nvSpPr>
        <p:spPr>
          <a:xfrm>
            <a:off x="14249400" y="1943100"/>
            <a:ext cx="1985655" cy="420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27185" y="1502471"/>
            <a:ext cx="9008120" cy="92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8"/>
              </a:lnSpc>
              <a:spcBef>
                <a:spcPct val="0"/>
              </a:spcBef>
            </a:pPr>
            <a:r>
              <a:rPr lang="en-US" sz="5484" b="1">
                <a:solidFill>
                  <a:srgbClr val="ECB31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მიმდინარე პროგრამები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97939" y="3525342"/>
            <a:ext cx="15692122" cy="1274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5"/>
              </a:lnSpc>
              <a:spcBef>
                <a:spcPct val="0"/>
              </a:spcBef>
            </a:pPr>
            <a:r>
              <a:rPr lang="en-US" sz="3668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კოლეჯი </a:t>
            </a:r>
            <a:r>
              <a:rPr lang="en-US" sz="3668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ახორციელებს</a:t>
            </a:r>
            <a:r>
              <a:rPr lang="en-US" sz="3668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68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ჩარჩო</a:t>
            </a:r>
            <a:r>
              <a:rPr lang="en-US" sz="3668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68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დოკუმენტის</a:t>
            </a:r>
            <a:r>
              <a:rPr lang="en-US" sz="3668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68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საფუძველზე</a:t>
            </a:r>
            <a:r>
              <a:rPr lang="en-US" sz="3668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68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შემუშავებულ</a:t>
            </a:r>
            <a:r>
              <a:rPr lang="en-US" sz="3668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68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შემდეგ</a:t>
            </a:r>
            <a:r>
              <a:rPr lang="en-US" sz="3668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68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პროფესიულ</a:t>
            </a:r>
            <a:r>
              <a:rPr lang="en-US" sz="3668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</a:t>
            </a:r>
            <a:r>
              <a:rPr lang="en-US" sz="3668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საგანმანათლებლო</a:t>
            </a:r>
            <a:r>
              <a:rPr lang="en-US" sz="3668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68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პროგრამებს</a:t>
            </a:r>
            <a:r>
              <a:rPr lang="en-US" sz="3668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</a:t>
            </a:r>
            <a:r>
              <a:rPr lang="en-US" sz="3668" b="1" err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კოოპერაციული</a:t>
            </a:r>
            <a:r>
              <a:rPr lang="en-US" sz="3668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59400" y="6534834"/>
            <a:ext cx="5618411" cy="613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5"/>
              </a:lnSpc>
              <a:spcBef>
                <a:spcPct val="0"/>
              </a:spcBef>
            </a:pPr>
            <a:r>
              <a:rPr lang="en-US" sz="3603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</a:t>
            </a:r>
            <a:r>
              <a:rPr lang="en-US" sz="3603" b="1" err="1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საექთნო</a:t>
            </a:r>
            <a:r>
              <a:rPr lang="en-US" sz="3603" b="1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03" b="1" err="1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განათლება</a:t>
            </a:r>
            <a:endParaRPr lang="en-US" sz="3603" b="1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61158" y="6534834"/>
            <a:ext cx="6231136" cy="613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5"/>
              </a:lnSpc>
              <a:spcBef>
                <a:spcPct val="0"/>
              </a:spcBef>
            </a:pPr>
            <a:r>
              <a:rPr lang="en-US" sz="3603" b="1">
                <a:solidFill>
                  <a:srgbClr val="00206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</a:t>
            </a:r>
            <a:r>
              <a:rPr lang="en-US" sz="3603" b="1" err="1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ფარმაცია</a:t>
            </a:r>
            <a:r>
              <a:rPr lang="en-US" sz="3603" b="1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 (</a:t>
            </a:r>
            <a:r>
              <a:rPr lang="en-US" sz="3603" b="1" err="1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სააფთიაქო</a:t>
            </a:r>
            <a:r>
              <a:rPr lang="en-US" sz="3603" b="1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nva Sans Bold"/>
                <a:ea typeface="Canva Sans Bold"/>
                <a:cs typeface="Canva Sans Bold"/>
                <a:sym typeface="Canva Sans Bold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1450</Words>
  <Application>Microsoft Office PowerPoint</Application>
  <PresentationFormat>Custom</PresentationFormat>
  <Paragraphs>198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Wingdings</vt:lpstr>
      <vt:lpstr>Arial</vt:lpstr>
      <vt:lpstr>Calibri</vt:lpstr>
      <vt:lpstr>Canva Sans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dc:creator>Home</dc:creator>
  <cp:lastModifiedBy>tatuli surmava</cp:lastModifiedBy>
  <cp:revision>37</cp:revision>
  <dcterms:created xsi:type="dcterms:W3CDTF">2006-08-16T00:00:00Z</dcterms:created>
  <dcterms:modified xsi:type="dcterms:W3CDTF">2026-03-27T20:36:40Z</dcterms:modified>
  <dc:identifier>DAHEH_m-5Vk</dc:identifier>
</cp:coreProperties>
</file>